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34" r:id="rId3"/>
    <p:sldId id="257" r:id="rId4"/>
    <p:sldId id="259" r:id="rId5"/>
    <p:sldId id="266" r:id="rId6"/>
    <p:sldId id="292" r:id="rId7"/>
    <p:sldId id="330" r:id="rId8"/>
    <p:sldId id="290" r:id="rId9"/>
    <p:sldId id="325" r:id="rId10"/>
    <p:sldId id="326" r:id="rId11"/>
    <p:sldId id="328" r:id="rId12"/>
    <p:sldId id="329" r:id="rId13"/>
    <p:sldId id="327" r:id="rId14"/>
    <p:sldId id="335" r:id="rId15"/>
    <p:sldId id="269" r:id="rId16"/>
    <p:sldId id="331" r:id="rId17"/>
    <p:sldId id="263" r:id="rId18"/>
    <p:sldId id="264" r:id="rId19"/>
  </p:sldIdLst>
  <p:sldSz cx="18288000" cy="10287000"/>
  <p:notesSz cx="10287000" cy="18288000"/>
  <p:embeddedFontLst>
    <p:embeddedFont>
      <p:font typeface="Maven Pro Black" panose="020B0604020202020204" charset="0"/>
      <p:bold r:id="rId21"/>
    </p:embeddedFont>
    <p:embeddedFont>
      <p:font typeface="Maven Pro Medium" panose="020B0604020202020204" charset="0"/>
      <p:regular r:id="rId22"/>
    </p:embeddedFont>
    <p:embeddedFont>
      <p:font typeface="Maven Pro Regular" panose="020B0604020202020204" charset="0"/>
      <p:regular r:id="rId23"/>
      <p:bold r:id="rId24"/>
      <p:italic r:id="rId25"/>
    </p:embeddedFont>
    <p:embeddedFont>
      <p:font typeface="Maven Pro SemiBold" panose="020B0604020202020204" charset="0"/>
      <p:regular r:id="rId26"/>
      <p:bold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1" autoAdjust="0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874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4E573-AC2A-DF20-53DB-AE7403297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9CA8EF-62B6-0EF2-82F6-A1444875D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EBFD1-99CF-7C74-6B74-96EE4F943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74406-B033-9CF6-398C-C14430BC4E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35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AE64C-7A66-D033-2AEC-5A857C6F2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8EB991-6694-63E4-702B-66C01104C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2D1B6-21E2-E9E3-EC3E-3EB34F3EC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5E1F2-2C9E-8D5E-664F-451ACFE2DA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20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A050A-EFEA-EB7F-93D2-B49B6B67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F48A1-C916-EAA2-DA6F-56D6960A80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8CD025-3FC5-37E4-A601-ED6592A25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17278-0962-E3FE-A1A6-45ED4E3D10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56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5541-CAA9-C46A-DEF1-F9A9477F4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37391-5DE7-78CA-CD9E-173217B0E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E96051-CAD1-0858-15D7-C5F0405A1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6AD1C-CAD3-6E89-DC8A-B1AAEE1FFD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24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FC163-E65A-37F3-96E5-37F02EA04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894C69-F687-D40D-7B5B-0C165C931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BD7A0A-BA8C-5402-C28F-9E3686936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B3DD4-CE67-F571-9E13-0E51B1EED4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4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AB1B8-282A-CC29-551E-DC305D217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3F647-D7F7-A3C3-8501-45FEC3907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F01E5-397F-2635-68AD-0E781F748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A8570-1F45-9B1E-853C-E42F763968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18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6B779-7E42-CAA7-4BA4-177FC02C5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8A38E-39C1-296C-8586-90E0D4D6C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CF183A-C881-2DB1-BDAF-7F3FAFE2F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FB4E1-923B-1CE9-3F14-B7C7021473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866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FF189-2F3D-16ED-0A1F-2D26C4F7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6844D-46E0-B5C3-83C5-B87B63E79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5F9F5-0BA1-57B5-EFD5-4845EF0F2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FC937-507E-F7AE-581E-59BA29C2A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6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6CDF5-C9F8-A285-08EA-3620BA07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6F822-6550-66DF-6F75-3075CDFD2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27A83-C1A1-7C16-B8D8-EC117202E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06980-46CE-388B-EEF9-71D919DD8F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5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0BE0-8AAD-2800-F503-D2B996EAB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12D-9B98-C9FE-EF4E-7B0B53DF7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6D9F57-300A-5C1B-5687-7DECB31AD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10747-5A93-3ACF-97BA-A8AAAB4B0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3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55D4-65C1-0204-8C98-4E396B24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1481D-7A3C-16F1-7C60-D1C9E14AF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D2EF4-740C-3D25-3B1B-8B08B174F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A5440-31CC-3354-48C8-9E27786C1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6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AAF0D-8DDA-3EA1-EAF6-17B39481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C9280-06EA-2E2F-D167-54450A878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96F2C-6787-35BD-3F46-E52FB057F0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0DB7C-5A9E-E453-3FA9-120941A300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2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4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45.png"/><Relationship Id="rId4" Type="http://schemas.openxmlformats.org/officeDocument/2006/relationships/image" Target="../media/image8.sv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5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36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9.svg"/><Relationship Id="rId5" Type="http://schemas.openxmlformats.org/officeDocument/2006/relationships/image" Target="../media/image26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1.sv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9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36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9.svg"/><Relationship Id="rId5" Type="http://schemas.openxmlformats.org/officeDocument/2006/relationships/image" Target="../media/image26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45.png"/><Relationship Id="rId4" Type="http://schemas.openxmlformats.org/officeDocument/2006/relationships/image" Target="../media/image8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18246" y="2657475"/>
            <a:ext cx="10013634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40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MCPs</a:t>
            </a:r>
            <a:r>
              <a:rPr lang="pt-BR" sz="40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 + Base Relacionais</a:t>
            </a:r>
          </a:p>
          <a:p>
            <a:r>
              <a:rPr lang="pt-BR" sz="3600" b="1">
                <a:solidFill>
                  <a:srgbClr val="364459"/>
                </a:solidFill>
                <a:latin typeface="Maven Pro Black" pitchFamily="2" charset="77"/>
                <a:cs typeface="Maven Pro Regular" pitchFamily="34" charset="-120"/>
              </a:rPr>
              <a:t>Gerenciando e explorando seus dados com Inteligência Artificial</a:t>
            </a:r>
            <a:endParaRPr lang="pt-BR" sz="3600" b="1" dirty="0">
              <a:solidFill>
                <a:srgbClr val="364459"/>
              </a:solidFill>
              <a:latin typeface="Maven Pro Black" pitchFamily="2" charset="77"/>
              <a:cs typeface="Maven Pro Regular" pitchFamily="34" charset="-120"/>
            </a:endParaRPr>
          </a:p>
          <a:p>
            <a:endParaRPr lang="pt-BR" sz="4000" b="1" dirty="0">
              <a:solidFill>
                <a:srgbClr val="364459"/>
              </a:solidFill>
              <a:latin typeface="Maven Pro Black" pitchFamily="2" charset="77"/>
              <a:cs typeface="Maven Pro Regular" pitchFamily="34" charset="-120"/>
            </a:endParaRPr>
          </a:p>
          <a:p>
            <a:r>
              <a:rPr lang="pt-BR" sz="2800" b="1" dirty="0">
                <a:solidFill>
                  <a:srgbClr val="364459"/>
                </a:solidFill>
                <a:latin typeface="Maven Pro Black" pitchFamily="2" charset="77"/>
                <a:cs typeface="Maven Pro Regular" pitchFamily="34" charset="-120"/>
              </a:rPr>
              <a:t>Murilo Beltrame / Renato Groffe</a:t>
            </a:r>
            <a:endParaRPr lang="en-US" sz="2800" b="1" dirty="0">
              <a:solidFill>
                <a:srgbClr val="364459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CF518-1BA4-6CFE-EAFF-413BD918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295725C-6A44-316C-0914-74087B882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3897180-166A-93C6-68C5-DFE3AA750F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1564665-2C5C-C8B4-FA08-93D457A09B0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87DDEAB5-F7C0-ED19-3C98-8BB199DF5BF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404AC68D-E07A-08AC-FE44-3ECE7D317108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MCP: uma visão geral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E3AA746C-480D-67FF-98D2-15183B29DC92}"/>
              </a:ext>
            </a:extLst>
          </p:cNvPr>
          <p:cNvSpPr/>
          <p:nvPr/>
        </p:nvSpPr>
        <p:spPr>
          <a:xfrm>
            <a:off x="2419319" y="4191000"/>
            <a:ext cx="11372881" cy="4991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7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MCPs</a:t>
            </a: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Servers costumam ser distribuídos como </a:t>
            </a:r>
            <a:r>
              <a:rPr lang="pt-BR" altLang="pt-BR" sz="37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packages</a:t>
            </a: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(principalmente </a:t>
            </a:r>
            <a:r>
              <a:rPr lang="pt-BR" altLang="pt-BR" sz="37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npm</a:t>
            </a: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) ou </a:t>
            </a:r>
            <a:r>
              <a:rPr lang="pt-BR" altLang="pt-BR" sz="37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imagens Docker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Suporte do </a:t>
            </a:r>
            <a:r>
              <a:rPr lang="pt-BR" altLang="pt-BR" sz="37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Azure API Management (Preview)</a:t>
            </a:r>
          </a:p>
        </p:txBody>
      </p:sp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2DBC2EE9-F7EC-CB2D-885D-B87DFCE78CF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2286" y="3956121"/>
            <a:ext cx="3267964" cy="32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0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D53BF6-7F0A-88BB-A4A2-85144A7B3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710AD33-34E7-D549-7299-1EDD968E7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248C9B1-B1ED-6150-CBD2-AA43ACE7FA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0515C7C4-17CF-0ABE-8E70-35748C59939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6E49796-8CBD-B828-0371-7DA83C575D6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EDF59689-5C27-78CC-D5B4-991E0846CC27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MCP: uma visão geral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6AC9807C-7D93-86DB-3ABF-0B50176773D5}"/>
              </a:ext>
            </a:extLst>
          </p:cNvPr>
          <p:cNvSpPr/>
          <p:nvPr/>
        </p:nvSpPr>
        <p:spPr>
          <a:xfrm>
            <a:off x="2419319" y="2545080"/>
            <a:ext cx="11372881" cy="663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Soluções baseadas em </a:t>
            </a:r>
            <a:r>
              <a:rPr lang="pt-BR" altLang="pt-BR" sz="37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LangChain</a:t>
            </a: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</a:t>
            </a:r>
            <a:r>
              <a:rPr lang="pt-BR" altLang="pt-BR" sz="37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Semantic</a:t>
            </a:r>
            <a:r>
              <a:rPr lang="pt-BR" altLang="pt-BR" sz="37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Kernel </a:t>
            </a: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 </a:t>
            </a:r>
            <a:r>
              <a:rPr lang="pt-BR" altLang="pt-BR" sz="37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Microsoft Agent Framework </a:t>
            </a: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podem se valer do suporte oferecido pelo projeto </a:t>
            </a:r>
            <a:r>
              <a:rPr lang="pt-BR" altLang="pt-BR" sz="37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OpenTelemetry</a:t>
            </a:r>
            <a:r>
              <a:rPr lang="pt-BR" altLang="pt-BR" sz="37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no monitoramento / </a:t>
            </a:r>
            <a:r>
              <a:rPr lang="pt-BR" altLang="pt-BR" sz="37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observabilidade</a:t>
            </a: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de aplicações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Fácil integração com </a:t>
            </a:r>
            <a:r>
              <a:rPr lang="pt-BR" altLang="pt-BR" sz="37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Visual Studio </a:t>
            </a:r>
            <a:r>
              <a:rPr lang="pt-BR" altLang="pt-BR" sz="37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Code</a:t>
            </a:r>
            <a:r>
              <a:rPr lang="pt-BR" altLang="pt-BR" sz="37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/GitHub </a:t>
            </a:r>
            <a:r>
              <a:rPr lang="pt-BR" altLang="pt-BR" sz="37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Copilot</a:t>
            </a: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</a:t>
            </a:r>
            <a:r>
              <a:rPr lang="pt-BR" altLang="pt-BR" sz="37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Claude </a:t>
            </a: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 outras soluções de IA que ofereçam funcionalidades de chat</a:t>
            </a:r>
          </a:p>
        </p:txBody>
      </p:sp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A03EC333-DDBA-9B78-E9EF-8C2152C42CA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2286" y="3956121"/>
            <a:ext cx="3267964" cy="32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654864-805B-D1AD-2E1B-39946234C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337B493-22E1-C63A-A3BD-FDF5AD70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695C050-D980-63C4-DBC0-65157D11A8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0FC2F18C-D30B-8293-9864-2A86E5D453A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A1519D8-D7C3-6244-4806-1D4151A5B80F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D0F76755-6941-BDCC-4D82-109A3E4B44E6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MCP: uma visão geral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4" name="Imagem 3" descr="https://learn.microsoft.com/en-us/dotnet/ai/media/mcp/model-context-protocol-architecture-diagram.png">
            <a:extLst>
              <a:ext uri="{FF2B5EF4-FFF2-40B4-BE49-F238E27FC236}">
                <a16:creationId xmlns:a16="http://schemas.microsoft.com/office/drawing/2014/main" id="{351C61D3-4D75-69F1-3C39-DE01132A55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321" y="2504657"/>
            <a:ext cx="15118080" cy="6436066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A45E43B-002A-A624-1AC8-DBFD5D418DDA}"/>
              </a:ext>
            </a:extLst>
          </p:cNvPr>
          <p:cNvSpPr txBox="1">
            <a:spLocks/>
          </p:cNvSpPr>
          <p:nvPr/>
        </p:nvSpPr>
        <p:spPr>
          <a:xfrm>
            <a:off x="1798321" y="84359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2400" b="1" dirty="0">
                <a:solidFill>
                  <a:schemeClr val="accent3">
                    <a:lumMod val="75000"/>
                  </a:schemeClr>
                </a:solidFill>
                <a:cs typeface="Segoe UI"/>
              </a:rPr>
              <a:t>Fonte: Microsoft</a:t>
            </a:r>
            <a:endParaRPr lang="pt-BR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4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6FDDA8-D20D-AC52-471F-5D69688EF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4758503-E812-5D06-EF04-924F8FCA5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6908785A-69C0-5CD5-BEAA-E51B9497E27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A423391-A6A5-6BAB-D5FD-8B7C8ADC8C7D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DEC85EE-2612-0BAB-0F20-95EB4DE8DB6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514A2F9-DD0E-EA9D-D402-88D35534088F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Docker MCP Hub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AA867F46-BB59-8375-B2FF-7E7778459071}"/>
              </a:ext>
            </a:extLst>
          </p:cNvPr>
          <p:cNvSpPr/>
          <p:nvPr/>
        </p:nvSpPr>
        <p:spPr>
          <a:xfrm>
            <a:off x="2419319" y="3314538"/>
            <a:ext cx="10473721" cy="5867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7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Catálogo de MCP Servers homologados pela Docker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Possibilidade de execução via containers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7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Fácil integração com ferramental da Docker</a:t>
            </a:r>
            <a:endParaRPr lang="pt-BR" altLang="pt-BR" sz="3700" b="1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</p:txBody>
      </p:sp>
      <p:pic>
        <p:nvPicPr>
          <p:cNvPr id="4" name="Imagem 3" descr="Ícone&#10;&#10;O conteúdo gerado por IA pode estar incorreto.">
            <a:extLst>
              <a:ext uri="{FF2B5EF4-FFF2-40B4-BE49-F238E27FC236}">
                <a16:creationId xmlns:a16="http://schemas.microsoft.com/office/drawing/2014/main" id="{F6C57898-4F3B-FEAC-9705-85BEC3C294D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06830" y="5415723"/>
            <a:ext cx="2780790" cy="278079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E0BA9C75-AACC-195B-12F8-451176D196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07782" y="2545080"/>
            <a:ext cx="3673862" cy="29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0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6973BC-8221-5755-0CFC-2B5191D64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0415120-0788-FF10-21C0-B0DEAF62E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F0E5E0D-0344-6D98-D7E1-27A3A5C680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B8FA2A7-9EB1-C282-4366-1DE939DFC22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5D35EC0-FF38-AFF5-CCC4-F5EEF3BF4D4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36C71F5-C0C0-7F24-42F8-46FC5B6BC577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en-US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Bases </a:t>
            </a:r>
            <a:r>
              <a:rPr lang="en-US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Relacionais</a:t>
            </a:r>
            <a:r>
              <a:rPr lang="en-US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 e MCPs…</a:t>
            </a: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35FED518-82D3-FB02-4C0A-1A0EF21E40CC}"/>
              </a:ext>
            </a:extLst>
          </p:cNvPr>
          <p:cNvSpPr/>
          <p:nvPr/>
        </p:nvSpPr>
        <p:spPr>
          <a:xfrm>
            <a:off x="2419320" y="2720058"/>
            <a:ext cx="13477906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Extensões do </a:t>
            </a:r>
            <a:r>
              <a:rPr lang="pt-BR" altLang="pt-BR" sz="35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Visual Studio </a:t>
            </a:r>
            <a:r>
              <a:rPr lang="pt-BR" altLang="pt-BR" sz="35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Code</a:t>
            </a:r>
            <a:r>
              <a:rPr lang="pt-BR" altLang="pt-BR" sz="35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para </a:t>
            </a:r>
            <a:r>
              <a:rPr lang="pt-BR" altLang="pt-BR" sz="35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SQL Server </a:t>
            </a: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 </a:t>
            </a:r>
            <a:r>
              <a:rPr lang="pt-BR" altLang="pt-BR" sz="35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PostgreSQL </a:t>
            </a: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contam com </a:t>
            </a:r>
            <a:r>
              <a:rPr lang="pt-BR" altLang="pt-BR" sz="35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MCP tools </a:t>
            </a: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embutidas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O </a:t>
            </a:r>
            <a:r>
              <a:rPr lang="pt-BR" altLang="pt-BR" sz="35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Mermaid</a:t>
            </a: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é uma solução útil para documentação e sua extensão de </a:t>
            </a:r>
            <a:r>
              <a:rPr lang="pt-BR" altLang="pt-BR" sz="35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VS </a:t>
            </a:r>
            <a:r>
              <a:rPr lang="pt-BR" altLang="pt-BR" sz="35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Code</a:t>
            </a:r>
            <a:r>
              <a:rPr lang="pt-BR" altLang="pt-BR" sz="35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também disponibiliza </a:t>
            </a:r>
            <a:r>
              <a:rPr lang="pt-BR" altLang="pt-BR" sz="35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MCP tools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Podemos nos valer do chat do </a:t>
            </a:r>
            <a:r>
              <a:rPr lang="pt-BR" altLang="pt-BR" sz="35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GitHub </a:t>
            </a:r>
            <a:r>
              <a:rPr lang="pt-BR" altLang="pt-BR" sz="35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Copilot</a:t>
            </a:r>
            <a:r>
              <a:rPr lang="pt-BR" altLang="pt-BR" sz="35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(</a:t>
            </a:r>
            <a:r>
              <a:rPr lang="pt-BR" altLang="pt-BR" sz="35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modo Agent</a:t>
            </a: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) para uso de </a:t>
            </a:r>
            <a:r>
              <a:rPr lang="pt-BR" altLang="pt-BR" sz="35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MCPs</a:t>
            </a:r>
            <a:r>
              <a:rPr lang="pt-BR" altLang="pt-BR" sz="35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e Inteligência Artificial na manipulação de dados</a:t>
            </a:r>
            <a:endParaRPr lang="en-US" sz="35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D368E75E-C951-4A23-5618-E2F6AE7D1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878" y="7587206"/>
            <a:ext cx="1970563" cy="197056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B3E2DAB-AA00-0AF8-8B58-8E82AD403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1351" y="7431289"/>
            <a:ext cx="2202514" cy="2202514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59742828-2B67-5AC8-9D27-56094FD19F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6" y="7555336"/>
            <a:ext cx="2050107" cy="2114140"/>
          </a:xfrm>
          <a:prstGeom prst="rect">
            <a:avLst/>
          </a:prstGeom>
        </p:spPr>
      </p:pic>
      <p:pic>
        <p:nvPicPr>
          <p:cNvPr id="12" name="Imagem 11" descr="Ícone&#10;&#10;O conteúdo gerado por IA pode estar incorreto.">
            <a:extLst>
              <a:ext uri="{FF2B5EF4-FFF2-40B4-BE49-F238E27FC236}">
                <a16:creationId xmlns:a16="http://schemas.microsoft.com/office/drawing/2014/main" id="{00D7BDD7-CA31-CD5A-B9B1-96C20EFFA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2937" y="7507662"/>
            <a:ext cx="2050107" cy="2050107"/>
          </a:xfrm>
          <a:prstGeom prst="rect">
            <a:avLst/>
          </a:prstGeom>
        </p:spPr>
      </p:pic>
      <p:pic>
        <p:nvPicPr>
          <p:cNvPr id="20" name="Imagem 19" descr="Forma&#10;&#10;O conteúdo gerado por IA pode estar incorreto.">
            <a:extLst>
              <a:ext uri="{FF2B5EF4-FFF2-40B4-BE49-F238E27FC236}">
                <a16:creationId xmlns:a16="http://schemas.microsoft.com/office/drawing/2014/main" id="{1CE95EE3-0AC2-E2B8-43E5-2491FF1619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03954" y="731351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3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84BBA-2410-C6C7-59E8-3C274E7D4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1426FF70-D229-87F3-A7BE-75F19D35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715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100E9B55-67B7-9E43-A38B-9527DED88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F3E15E81-1F8D-36B3-4A3B-55BC23C5B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238D93EB-58DD-0A43-8EC1-E7737D8621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871CDFA1-7661-D009-5501-617C4FB11A5E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A5B98126-4895-74A0-680F-5C4F6A154CD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E5F6AFA5-72AB-40DB-F0CD-BFCAA1991A45}"/>
              </a:ext>
            </a:extLst>
          </p:cNvPr>
          <p:cNvSpPr/>
          <p:nvPr/>
        </p:nvSpPr>
        <p:spPr>
          <a:xfrm>
            <a:off x="1971586" y="4283461"/>
            <a:ext cx="13925639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91667"/>
              </a:lnSpc>
              <a:spcAft>
                <a:spcPts val="11004"/>
              </a:spcAft>
            </a:pPr>
            <a:r>
              <a:rPr lang="pt-BR" sz="7200" b="1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Exemplos práticos</a:t>
            </a:r>
            <a:endParaRPr lang="en-US" sz="7200" b="1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956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C118C8-59F0-5DAC-E3A0-4BF34B22E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5D163179-59FD-BB6F-692E-F3D6043C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713" y="3187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488C9C6A-DC64-5498-DDAB-71404DC4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679AFFE8-5AC7-9CDF-66EB-CAD0884CC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3E478615-3779-FF70-0276-03C6968BE2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AFA7EE7B-5103-43CD-E381-C28D7A27AF82}"/>
              </a:ext>
            </a:extLst>
          </p:cNvPr>
          <p:cNvSpPr/>
          <p:nvPr/>
        </p:nvSpPr>
        <p:spPr>
          <a:xfrm>
            <a:off x="14901333" y="916686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C592F896-4BB3-14CC-9594-C5CCBEBD1A5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BF9682BD-2C8D-7E46-073C-08C96EBFE770}"/>
              </a:ext>
            </a:extLst>
          </p:cNvPr>
          <p:cNvSpPr/>
          <p:nvPr/>
        </p:nvSpPr>
        <p:spPr>
          <a:xfrm>
            <a:off x="3381242" y="1537255"/>
            <a:ext cx="11520091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91667"/>
              </a:lnSpc>
              <a:spcAft>
                <a:spcPts val="11004"/>
              </a:spcAft>
            </a:pPr>
            <a:r>
              <a:rPr lang="pt-BR" sz="4800" b="1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Conteúdos desta apresentação</a:t>
            </a:r>
            <a:endParaRPr lang="en-US" sz="4800" b="1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2DD9F367-68EF-EF0C-AF35-76EC3257EB48}"/>
              </a:ext>
            </a:extLst>
          </p:cNvPr>
          <p:cNvSpPr/>
          <p:nvPr/>
        </p:nvSpPr>
        <p:spPr>
          <a:xfrm>
            <a:off x="300251" y="6371552"/>
            <a:ext cx="17482782" cy="118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  <a:spcAft>
                <a:spcPts val="2473"/>
              </a:spcAft>
            </a:pPr>
            <a:r>
              <a:rPr lang="en-US" sz="36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github.com/renatogroffe/mcp-bases-relacionais_mvpconf2025</a:t>
            </a:r>
            <a:endParaRPr lang="en-US" sz="2681" b="1" dirty="0">
              <a:solidFill>
                <a:srgbClr val="FFFFFF"/>
              </a:solidFill>
              <a:latin typeface="Maven Pro Black" pitchFamily="2" charset="77"/>
              <a:cs typeface="Maven Pro Bold" pitchFamily="34" charset="-120"/>
            </a:endParaRPr>
          </a:p>
        </p:txBody>
      </p:sp>
      <p:sp>
        <p:nvSpPr>
          <p:cNvPr id="17" name="Nosso Propsito">
            <a:extLst>
              <a:ext uri="{FF2B5EF4-FFF2-40B4-BE49-F238E27FC236}">
                <a16:creationId xmlns:a16="http://schemas.microsoft.com/office/drawing/2014/main" id="{E83088E0-3CBF-DAA4-CACF-34A72DF2EC1D}"/>
              </a:ext>
            </a:extLst>
          </p:cNvPr>
          <p:cNvSpPr/>
          <p:nvPr/>
        </p:nvSpPr>
        <p:spPr>
          <a:xfrm>
            <a:off x="11755332" y="3648687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4400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19" name="Imagem 18" descr="Ícone&#10;&#10;O conteúdo gerado por IA pode estar incorreto.">
            <a:extLst>
              <a:ext uri="{FF2B5EF4-FFF2-40B4-BE49-F238E27FC236}">
                <a16:creationId xmlns:a16="http://schemas.microsoft.com/office/drawing/2014/main" id="{92858DF8-34AF-46C3-4BB1-FA20C631D75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53" y="7627355"/>
            <a:ext cx="1970563" cy="197056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5BC73B3-80CF-688A-A499-4B03550F538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20000" contrast="4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36840" y="7610885"/>
            <a:ext cx="2317360" cy="19234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AAEDD24-A7A3-C00D-4FE6-0309C96B9B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5878" y="7587206"/>
            <a:ext cx="1970563" cy="1970563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6A7E220-32D1-6C4B-6692-DBC3B41F60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9725" y="7519663"/>
            <a:ext cx="2114140" cy="2114140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72B9D132-AD8D-41DD-DD02-32099A67F6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6" y="7555336"/>
            <a:ext cx="2050107" cy="2114140"/>
          </a:xfrm>
          <a:prstGeom prst="rect">
            <a:avLst/>
          </a:prstGeom>
        </p:spPr>
      </p:pic>
      <p:pic>
        <p:nvPicPr>
          <p:cNvPr id="21" name="Imagem 20" descr="Código QR&#10;&#10;O conteúdo gerado por IA pode estar incorreto.">
            <a:extLst>
              <a:ext uri="{FF2B5EF4-FFF2-40B4-BE49-F238E27FC236}">
                <a16:creationId xmlns:a16="http://schemas.microsoft.com/office/drawing/2014/main" id="{12A7361A-C5F3-12FF-72C4-13E9381D27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61939" y="2465538"/>
            <a:ext cx="3764122" cy="37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4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8829675" y="1179056"/>
            <a:ext cx="9801225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b="1" dirty="0">
              <a:latin typeface="Maven Pro Black" pitchFamily="2" charset="77"/>
            </a:endParaRPr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524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48550" y="1343025"/>
            <a:ext cx="9801225" cy="8943975"/>
          </a:xfrm>
          <a:prstGeom prst="rect">
            <a:avLst/>
          </a:prstGeom>
        </p:spPr>
      </p:pic>
      <p:sp>
        <p:nvSpPr>
          <p:cNvPr id="8" name="Junte-se a ns nessa jornada"/>
          <p:cNvSpPr/>
          <p:nvPr/>
        </p:nvSpPr>
        <p:spPr>
          <a:xfrm>
            <a:off x="762000" y="3958590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Obrigado</a:t>
            </a:r>
            <a:r>
              <a:rPr lang="en-US" sz="80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!!!</a:t>
            </a:r>
            <a:endParaRPr lang="en-US" sz="8000" b="1" dirty="0">
              <a:latin typeface="Maven Pro Black" pitchFamily="2" charset="7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677525" y="0"/>
            <a:ext cx="7610475" cy="102870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1800" dirty="0"/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lang="en-US" sz="1800" dirty="0"/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1999" y="3594389"/>
            <a:ext cx="11196919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en-US" sz="65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Fale com a gente e descubra como fazer </a:t>
            </a:r>
            <a:br>
              <a:rPr sz="6500" b="1" dirty="0">
                <a:latin typeface="Maven Pro Black" pitchFamily="2" charset="77"/>
              </a:rPr>
            </a:br>
            <a:r>
              <a:rPr lang="en-US" sz="65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parte dessa transformação.</a:t>
            </a:r>
            <a:endParaRPr lang="en-US" sz="6500" b="1" dirty="0">
              <a:latin typeface="Maven Pro Black" pitchFamily="2" charset="7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DC327D4D-1741-0727-60BD-BCCF85C43547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01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6818" b="23502"/>
          <a:stretch>
            <a:fillRect/>
          </a:stretch>
        </p:blipFill>
        <p:spPr>
          <a:xfrm>
            <a:off x="2849112" y="5281921"/>
            <a:ext cx="4122664" cy="1024065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126" y="7195616"/>
            <a:ext cx="3524857" cy="998002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705" t="4661" r="6812" b="16488"/>
          <a:stretch>
            <a:fillRect/>
          </a:stretch>
        </p:blipFill>
        <p:spPr>
          <a:xfrm>
            <a:off x="13333228" y="7107561"/>
            <a:ext cx="3524857" cy="1174112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1237" y="7307625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58039" y="3117062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9452" y="4849353"/>
            <a:ext cx="3030415" cy="1889201"/>
          </a:xfrm>
          <a:prstGeom prst="rect">
            <a:avLst/>
          </a:prstGeom>
        </p:spPr>
      </p:pic>
      <p:pic>
        <p:nvPicPr>
          <p:cNvPr id="6" name="Imagem 5" descr="Uma imagem contendo placa, monitor, frente, escuro&#10;&#10;O conteúdo gerado por IA pode estar incorreto.">
            <a:extLst>
              <a:ext uri="{FF2B5EF4-FFF2-40B4-BE49-F238E27FC236}">
                <a16:creationId xmlns:a16="http://schemas.microsoft.com/office/drawing/2014/main" id="{B1ADD207-19AE-AF39-7B86-B3E963528B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293" y="3433169"/>
            <a:ext cx="3650675" cy="531007"/>
          </a:xfrm>
          <a:prstGeom prst="rect">
            <a:avLst/>
          </a:prstGeom>
        </p:spPr>
      </p:pic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4F5785C9-BB72-E8C2-E8E5-EE7CB6BCD5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8394" y="2811037"/>
            <a:ext cx="2501517" cy="1775270"/>
          </a:xfrm>
          <a:prstGeom prst="rect">
            <a:avLst/>
          </a:prstGeom>
        </p:spPr>
      </p:pic>
      <p:pic>
        <p:nvPicPr>
          <p:cNvPr id="15" name="Imagem 14" descr="Logotipo&#10;&#10;O conteúdo gerado por IA pode estar incorreto.">
            <a:extLst>
              <a:ext uri="{FF2B5EF4-FFF2-40B4-BE49-F238E27FC236}">
                <a16:creationId xmlns:a16="http://schemas.microsoft.com/office/drawing/2014/main" id="{963FA525-A892-429B-F114-F9B06954FA2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6746" t="33641" r="26284" b="37528"/>
          <a:stretch>
            <a:fillRect/>
          </a:stretch>
        </p:blipFill>
        <p:spPr>
          <a:xfrm>
            <a:off x="12864983" y="3299469"/>
            <a:ext cx="3650676" cy="798407"/>
          </a:xfrm>
          <a:prstGeom prst="rect">
            <a:avLst/>
          </a:prstGeom>
        </p:spPr>
      </p:pic>
      <p:pic>
        <p:nvPicPr>
          <p:cNvPr id="19" name="Imagem 18" descr="Logotipo&#10;&#10;O conteúdo gerado por IA pode estar incorreto.">
            <a:extLst>
              <a:ext uri="{FF2B5EF4-FFF2-40B4-BE49-F238E27FC236}">
                <a16:creationId xmlns:a16="http://schemas.microsoft.com/office/drawing/2014/main" id="{73E10F02-FC39-A9E1-F1BA-FE96EF11D9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3331" y="5049436"/>
            <a:ext cx="4374566" cy="1489035"/>
          </a:xfrm>
          <a:prstGeom prst="rect">
            <a:avLst/>
          </a:prstGeom>
        </p:spPr>
      </p:pic>
      <p:pic>
        <p:nvPicPr>
          <p:cNvPr id="23" name="Imagem 22" descr="Uma imagem contendo desenho&#10;&#10;O conteúdo gerado por IA pode estar incorreto.">
            <a:extLst>
              <a:ext uri="{FF2B5EF4-FFF2-40B4-BE49-F238E27FC236}">
                <a16:creationId xmlns:a16="http://schemas.microsoft.com/office/drawing/2014/main" id="{C4D0BEDB-81FA-3E97-2A2B-71C300C924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577" y="7268182"/>
            <a:ext cx="3030415" cy="8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7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44625" y="0"/>
            <a:ext cx="4143375" cy="10287000"/>
          </a:xfrm>
          <a:prstGeom prst="rect">
            <a:avLst/>
          </a:prstGeom>
        </p:spPr>
      </p:pic>
      <p:pic>
        <p:nvPicPr>
          <p:cNvPr id="3" name="Rectangle 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1250" y="0"/>
            <a:ext cx="4143375" cy="10287000"/>
          </a:xfrm>
          <a:prstGeom prst="rect">
            <a:avLst/>
          </a:prstGeom>
        </p:spPr>
      </p:pic>
      <p:pic>
        <p:nvPicPr>
          <p:cNvPr id="4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5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6" name="Frame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7" name="imag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677400" y="2762250"/>
            <a:ext cx="7848600" cy="5029200"/>
          </a:xfrm>
          <a:prstGeom prst="rect">
            <a:avLst/>
          </a:prstGeom>
        </p:spPr>
      </p:pic>
      <p:sp>
        <p:nvSpPr>
          <p:cNvPr id="8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762000" y="1934357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solidFill>
                <a:srgbClr val="FFFFFF"/>
              </a:solidFill>
              <a:latin typeface="Maven Pro Medium" pitchFamily="2" charset="77"/>
              <a:ea typeface="Inter" panose="02000503000000020004" pitchFamily="2" charset="0"/>
              <a:cs typeface="Maven Pro Bold" pitchFamily="34" charset="-120"/>
            </a:endParaRP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681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O que é o MVP </a:t>
            </a:r>
            <a:r>
              <a:rPr lang="pt-BR" sz="2681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Conf</a:t>
            </a:r>
            <a:r>
              <a:rPr lang="pt-BR" sz="2681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?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Evento técnico nacional idealizado por </a:t>
            </a:r>
            <a:r>
              <a:rPr lang="pt-BR" sz="2000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MVPs</a:t>
            </a: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 (Most </a:t>
            </a:r>
            <a:r>
              <a:rPr lang="pt-BR" sz="2000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Valuable</a:t>
            </a: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 </a:t>
            </a:r>
            <a:r>
              <a:rPr lang="pt-BR" sz="2000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Professionals</a:t>
            </a: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) da comunidade Microsoft.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Criado em 2018 com o propósito de compartilhar conhecimento, conectar pessoas e gerar impacto social.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Reúne centenas de palestras distribuídas em trilhas como IA, nuvem, dados, segurança, Microsoft 365, entre outras.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Todo o lucro arrecadado com a venda dos ingressos é revertido para projetos sociais.</a:t>
            </a:r>
          </a:p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solidFill>
                <a:srgbClr val="FFFFFF"/>
              </a:solidFill>
              <a:latin typeface="Maven Pro Medium" pitchFamily="2" charset="77"/>
              <a:ea typeface="Inter" panose="02000503000000020004" pitchFamily="2" charset="0"/>
              <a:cs typeface="Maven Pro Bold" pitchFamily="34" charset="-120"/>
            </a:endParaRPr>
          </a:p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solidFill>
                <a:srgbClr val="FFFFFF"/>
              </a:solidFill>
              <a:latin typeface="Maven Pro Medium" pitchFamily="2" charset="77"/>
              <a:ea typeface="Inter" panose="02000503000000020004" pitchFamily="2" charset="0"/>
              <a:cs typeface="Maven Pro Bold" pitchFamily="34" charset="-120"/>
            </a:endParaRPr>
          </a:p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sp>
        <p:nvSpPr>
          <p:cNvPr id="10" name="wwwmvpconfcombr"/>
          <p:cNvSpPr/>
          <p:nvPr/>
        </p:nvSpPr>
        <p:spPr>
          <a:xfrm>
            <a:off x="14867467" y="9182100"/>
            <a:ext cx="26871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b="1" dirty="0">
                <a:solidFill>
                  <a:srgbClr val="FFFFFF">
                    <a:alpha val="60000"/>
                  </a:srgbClr>
                </a:solidFill>
                <a:latin typeface="Maven Pro SemiBold" pitchFamily="2" charset="77"/>
                <a:ea typeface="Inter" panose="02000503000000020004" pitchFamily="2" charset="0"/>
                <a:cs typeface="Maven Pro Regular" pitchFamily="34" charset="-120"/>
              </a:rPr>
              <a:t>www.mvpconf.com.br</a:t>
            </a:r>
            <a:endParaRPr lang="en-US" sz="1800" b="1" dirty="0">
              <a:latin typeface="Maven Pro SemiBold" pitchFamily="2" charset="77"/>
              <a:ea typeface="Inter" panose="02000503000000020004" pitchFamily="2" charset="0"/>
            </a:endParaRPr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4855028" y="2075118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60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Murilo Beltrame</a:t>
            </a:r>
            <a:endParaRPr lang="en-US" sz="6000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4855028" y="3044347"/>
            <a:ext cx="8027158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5000"/>
              </a:lnSpc>
              <a:spcAft>
                <a:spcPts val="1800"/>
              </a:spcAft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 Architect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Ambev Tech,</a:t>
            </a:r>
            <a:b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Organizador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DEVPIRA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11" name="Imagem 10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01F61FE5-E595-3374-F67D-A4689F41B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075118"/>
            <a:ext cx="3733800" cy="3733800"/>
          </a:xfrm>
          <a:prstGeom prst="rect">
            <a:avLst/>
          </a:prstGeom>
        </p:spPr>
      </p:pic>
      <p:pic>
        <p:nvPicPr>
          <p:cNvPr id="14" name="Imagem 13" descr="Código QR&#10;&#10;O conteúdo gerado por IA pode estar incorreto.">
            <a:extLst>
              <a:ext uri="{FF2B5EF4-FFF2-40B4-BE49-F238E27FC236}">
                <a16:creationId xmlns:a16="http://schemas.microsoft.com/office/drawing/2014/main" id="{47870335-8677-1838-2750-23DC60BFA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7090" y="4267200"/>
            <a:ext cx="4541761" cy="45417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737BB-7829-5A27-4EE9-77ABFD99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530C92E-B934-8A93-6465-79B81732D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93362C6-02F3-A351-8B5B-E5A0353CDA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5E93040-5E3C-50E4-68A1-C24620BE591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54127D9-86F2-2E06-2C8D-2580AE74B51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5F7212C-C7E8-3B96-104C-5E008A411D3D}"/>
              </a:ext>
            </a:extLst>
          </p:cNvPr>
          <p:cNvSpPr/>
          <p:nvPr/>
        </p:nvSpPr>
        <p:spPr>
          <a:xfrm>
            <a:off x="762000" y="21090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Renato Groffe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08610EA0-158B-3C2D-41F0-2711ECDB1318}"/>
              </a:ext>
            </a:extLst>
          </p:cNvPr>
          <p:cNvSpPr/>
          <p:nvPr/>
        </p:nvSpPr>
        <p:spPr>
          <a:xfrm>
            <a:off x="5342824" y="2211097"/>
            <a:ext cx="8139449" cy="6429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Microsoft Most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Valuable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Professional (MVP)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Docker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Captain</a:t>
            </a:r>
            <a:endParaRPr lang="pt-BR" sz="28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APIsec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U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Ambassador</a:t>
            </a:r>
            <a:endParaRPr lang="pt-BR" sz="28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Multi-Plataform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Technical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Audience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Contributor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(MTAC)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Arquiteto de Soluções/Software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+20 anos de experiência na área de Tecnologia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Community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Leader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Autor Técnico e Palestrante</a:t>
            </a:r>
            <a:endParaRPr lang="en-US" sz="28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6" name="Imagem 5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46D8128D-36D0-98E6-5E26-EDF28324E1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84" r="10379"/>
          <a:stretch>
            <a:fillRect/>
          </a:stretch>
        </p:blipFill>
        <p:spPr>
          <a:xfrm>
            <a:off x="13992103" y="2208110"/>
            <a:ext cx="3810241" cy="4678841"/>
          </a:xfrm>
          <a:prstGeom prst="rect">
            <a:avLst/>
          </a:prstGeom>
        </p:spPr>
      </p:pic>
      <p:pic>
        <p:nvPicPr>
          <p:cNvPr id="16" name="Imagem 15" descr="Código QR&#10;&#10;O conteúdo gerado por IA pode estar incorreto.">
            <a:extLst>
              <a:ext uri="{FF2B5EF4-FFF2-40B4-BE49-F238E27FC236}">
                <a16:creationId xmlns:a16="http://schemas.microsoft.com/office/drawing/2014/main" id="{4510A04A-8743-D42E-B23D-AE1A6F06A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54" y="4809883"/>
            <a:ext cx="4282440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3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DB722-62E4-820B-EBF6-FA5585382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B59D5C2E-5E81-2229-0EDA-3405CE58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713" y="3187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909389E7-2BEE-5BB0-974E-F6F58C127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C4BA321A-6FF3-6883-3630-6AE0EA300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EBD5EC92-7E76-C54B-C273-D38A45A8E4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F296825C-42B8-68B0-E9E6-8390941909EC}"/>
              </a:ext>
            </a:extLst>
          </p:cNvPr>
          <p:cNvSpPr/>
          <p:nvPr/>
        </p:nvSpPr>
        <p:spPr>
          <a:xfrm>
            <a:off x="14901333" y="916686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083B378D-667C-F296-7496-7C1071F0676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B9FCE891-919E-C73C-E486-D36187EE54B6}"/>
              </a:ext>
            </a:extLst>
          </p:cNvPr>
          <p:cNvSpPr/>
          <p:nvPr/>
        </p:nvSpPr>
        <p:spPr>
          <a:xfrm>
            <a:off x="3381242" y="1537255"/>
            <a:ext cx="11520091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91667"/>
              </a:lnSpc>
              <a:spcAft>
                <a:spcPts val="11004"/>
              </a:spcAft>
            </a:pPr>
            <a:r>
              <a:rPr lang="pt-BR" sz="4800" b="1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Conteúdos desta apresentação</a:t>
            </a:r>
            <a:endParaRPr lang="en-US" sz="4800" b="1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06DAA0F0-4CEF-56C7-6EFD-27F8C137C2C7}"/>
              </a:ext>
            </a:extLst>
          </p:cNvPr>
          <p:cNvSpPr/>
          <p:nvPr/>
        </p:nvSpPr>
        <p:spPr>
          <a:xfrm>
            <a:off x="300251" y="6371552"/>
            <a:ext cx="17482782" cy="118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  <a:spcAft>
                <a:spcPts val="2473"/>
              </a:spcAft>
            </a:pPr>
            <a:r>
              <a:rPr lang="en-US" sz="36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github.com/renatogroffe/mcp-bases-relacionais_mvpconf2025</a:t>
            </a:r>
            <a:endParaRPr lang="en-US" sz="2681" b="1" dirty="0">
              <a:solidFill>
                <a:srgbClr val="FFFFFF"/>
              </a:solidFill>
              <a:latin typeface="Maven Pro Black" pitchFamily="2" charset="77"/>
              <a:cs typeface="Maven Pro Bold" pitchFamily="34" charset="-120"/>
            </a:endParaRPr>
          </a:p>
        </p:txBody>
      </p:sp>
      <p:sp>
        <p:nvSpPr>
          <p:cNvPr id="17" name="Nosso Propsito">
            <a:extLst>
              <a:ext uri="{FF2B5EF4-FFF2-40B4-BE49-F238E27FC236}">
                <a16:creationId xmlns:a16="http://schemas.microsoft.com/office/drawing/2014/main" id="{3FB41966-CCC1-6D95-E923-86428F8BD90E}"/>
              </a:ext>
            </a:extLst>
          </p:cNvPr>
          <p:cNvSpPr/>
          <p:nvPr/>
        </p:nvSpPr>
        <p:spPr>
          <a:xfrm>
            <a:off x="11755332" y="3648687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4400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19" name="Imagem 18" descr="Ícone&#10;&#10;O conteúdo gerado por IA pode estar incorreto.">
            <a:extLst>
              <a:ext uri="{FF2B5EF4-FFF2-40B4-BE49-F238E27FC236}">
                <a16:creationId xmlns:a16="http://schemas.microsoft.com/office/drawing/2014/main" id="{0DEABA4D-E174-D596-4930-223FB514CC4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253" y="7627355"/>
            <a:ext cx="1970563" cy="197056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DEF5036E-F22C-9161-BADD-484C4ECE662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20000" contrast="40000"/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36840" y="7610885"/>
            <a:ext cx="2317360" cy="192340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52190F3E-6914-4033-79F1-53D0DC505F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5878" y="7587206"/>
            <a:ext cx="1970563" cy="1970563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6CF5282-0445-75DE-F312-7E9293A0E6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9725" y="7519663"/>
            <a:ext cx="2114140" cy="2114140"/>
          </a:xfrm>
          <a:prstGeom prst="rect">
            <a:avLst/>
          </a:prstGeom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0194C235-3D03-8E2C-027C-67CA4E4547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6" y="7555336"/>
            <a:ext cx="2050107" cy="2114140"/>
          </a:xfrm>
          <a:prstGeom prst="rect">
            <a:avLst/>
          </a:prstGeom>
        </p:spPr>
      </p:pic>
      <p:pic>
        <p:nvPicPr>
          <p:cNvPr id="21" name="Imagem 20" descr="Código QR&#10;&#10;O conteúdo gerado por IA pode estar incorreto.">
            <a:extLst>
              <a:ext uri="{FF2B5EF4-FFF2-40B4-BE49-F238E27FC236}">
                <a16:creationId xmlns:a16="http://schemas.microsoft.com/office/drawing/2014/main" id="{FDFE5EE9-2D86-11AC-0DC4-652A3587FE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61939" y="2465538"/>
            <a:ext cx="3764122" cy="37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9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39EAE-F18F-99C9-2F80-1FE517FAD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7B84BD8D-1BB7-1B24-C6B9-2614DA93F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85C853D-5A3B-9113-62EF-67F0A93218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8E5D601-484C-F209-70CF-868C17A7CE2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F0289E8-86DD-36EF-1777-E926ABC8E61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FA0ABE3-B91D-E221-6C0E-9BD354548450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en-US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Agenda</a:t>
            </a: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9A549919-EEA4-CB55-2BCE-329E82B63EAC}"/>
              </a:ext>
            </a:extLst>
          </p:cNvPr>
          <p:cNvSpPr/>
          <p:nvPr/>
        </p:nvSpPr>
        <p:spPr>
          <a:xfrm>
            <a:off x="2419319" y="2994378"/>
            <a:ext cx="15868681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MCP: uma visão geral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Bases Relacionais e </a:t>
            </a:r>
            <a:r>
              <a:rPr lang="pt-BR" altLang="pt-BR" sz="44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MCPs</a:t>
            </a: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...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Exemplos práticos</a:t>
            </a:r>
            <a:endParaRPr lang="en-US" sz="44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B864568E-C500-F6D4-B799-AA22D0ECE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878" y="7587206"/>
            <a:ext cx="1970563" cy="1970563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F2E816A-C018-52F5-6C12-04316CAA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1351" y="7431289"/>
            <a:ext cx="2202514" cy="2202514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855DA574-3943-F661-B0C7-6369349D73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46" y="7555336"/>
            <a:ext cx="2050107" cy="2114140"/>
          </a:xfrm>
          <a:prstGeom prst="rect">
            <a:avLst/>
          </a:prstGeom>
        </p:spPr>
      </p:pic>
      <p:pic>
        <p:nvPicPr>
          <p:cNvPr id="12" name="Imagem 11" descr="Ícone&#10;&#10;O conteúdo gerado por IA pode estar incorreto.">
            <a:extLst>
              <a:ext uri="{FF2B5EF4-FFF2-40B4-BE49-F238E27FC236}">
                <a16:creationId xmlns:a16="http://schemas.microsoft.com/office/drawing/2014/main" id="{D25E63DC-91A2-F305-0B1B-BEF4F74C8D25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2937" y="7507662"/>
            <a:ext cx="2050107" cy="2050107"/>
          </a:xfrm>
          <a:prstGeom prst="rect">
            <a:avLst/>
          </a:prstGeom>
        </p:spPr>
      </p:pic>
      <p:pic>
        <p:nvPicPr>
          <p:cNvPr id="20" name="Imagem 19" descr="Forma&#10;&#10;O conteúdo gerado por IA pode estar incorreto.">
            <a:extLst>
              <a:ext uri="{FF2B5EF4-FFF2-40B4-BE49-F238E27FC236}">
                <a16:creationId xmlns:a16="http://schemas.microsoft.com/office/drawing/2014/main" id="{4659062B-006C-B266-6EED-D5CE4D1E7C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03954" y="731351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2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BACE6-0A14-A39D-4C04-553BED19C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466FBE4-3FE1-FAD7-4F20-E9DA8117B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5BB9E3D-789F-564B-3616-9BA3BE1740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D4753BC-A433-1328-FDC4-ADEBCCF5172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78CECD8-8CAB-C4D9-25E9-B449A30CD06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C64BC8A4-2447-07F7-8F94-D97A3EF99CC2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MCP: uma visão geral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44C5258F-7C62-5DCB-4E90-EF112A591215}"/>
              </a:ext>
            </a:extLst>
          </p:cNvPr>
          <p:cNvSpPr/>
          <p:nvPr/>
        </p:nvSpPr>
        <p:spPr>
          <a:xfrm>
            <a:off x="2419319" y="2545080"/>
            <a:ext cx="11372881" cy="663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Model </a:t>
            </a:r>
            <a:r>
              <a:rPr lang="pt-BR" altLang="pt-BR" sz="44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Context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altLang="pt-BR" sz="44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Protocol</a:t>
            </a:r>
            <a:endParaRPr lang="pt-BR" altLang="pt-BR" sz="4400" b="1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Anunciado pela </a:t>
            </a:r>
            <a:r>
              <a:rPr lang="pt-BR" altLang="pt-BR" sz="44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Anthropic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em 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Novembro/2024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Uma 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padronização </a:t>
            </a: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para simplificar a 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integração </a:t>
            </a: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das mais variadas soluções com modelos de 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Inteligência Artificial</a:t>
            </a:r>
          </a:p>
        </p:txBody>
      </p:sp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698E62FE-3149-66E1-D7BA-914DB4C9A48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2286" y="3956121"/>
            <a:ext cx="3267964" cy="32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7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D59021-4735-B5BF-AE94-8B08E6719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27A2C24-0A48-001D-D49E-D11A433BC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B93E2E2-A215-C85B-93A2-C6D4AD0C74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785B4735-2456-745D-2CF7-81E80F0F6A9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787FCE6-3587-5B7E-58EA-0C260ADC0AE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9EEC21F3-58C7-0DA9-B6AC-F70ABD47F175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MCP: uma visão geral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482220F5-9ACC-6EA2-ABD5-E5212D2466E7}"/>
              </a:ext>
            </a:extLst>
          </p:cNvPr>
          <p:cNvSpPr/>
          <p:nvPr/>
        </p:nvSpPr>
        <p:spPr>
          <a:xfrm>
            <a:off x="2419319" y="2545080"/>
            <a:ext cx="11372881" cy="663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Analogia com uma 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"porta USB"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Protocolo aberto </a:t>
            </a: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que enfatiza flexibilidade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Comunicação via 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STDIO x HTTP/</a:t>
            </a:r>
            <a:r>
              <a:rPr lang="pt-BR" altLang="pt-BR" sz="44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Streams</a:t>
            </a:r>
            <a:endParaRPr lang="pt-BR" altLang="pt-BR" sz="4400" b="1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Suporte a desenvolvimento nas principais </a:t>
            </a:r>
            <a:r>
              <a:rPr lang="pt-BR" altLang="pt-BR" sz="44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stacks</a:t>
            </a: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: 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.NET, Java, Node/</a:t>
            </a:r>
            <a:r>
              <a:rPr lang="pt-BR" altLang="pt-BR" sz="44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Typescript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Python, Go, Swift, </a:t>
            </a:r>
            <a:r>
              <a:rPr lang="pt-BR" altLang="pt-BR" sz="44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Kotlin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Ruby...</a:t>
            </a:r>
          </a:p>
        </p:txBody>
      </p:sp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79D67C20-214A-A12A-766E-E92068326F7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2286" y="3956121"/>
            <a:ext cx="3267964" cy="326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54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655</Words>
  <Application>Microsoft Office PowerPoint</Application>
  <PresentationFormat>Personalizar</PresentationFormat>
  <Paragraphs>118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Open Sans</vt:lpstr>
      <vt:lpstr>Maven Pro Black</vt:lpstr>
      <vt:lpstr>Segoe UI</vt:lpstr>
      <vt:lpstr>Arial</vt:lpstr>
      <vt:lpstr>Maven Pro Medium</vt:lpstr>
      <vt:lpstr>Maven Pro Regular</vt:lpstr>
      <vt:lpstr>Maven Pro SemiBold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Renato Groffe</cp:lastModifiedBy>
  <cp:revision>82</cp:revision>
  <dcterms:created xsi:type="dcterms:W3CDTF">2025-05-13T22:34:59Z</dcterms:created>
  <dcterms:modified xsi:type="dcterms:W3CDTF">2025-10-25T06:16:48Z</dcterms:modified>
  <cp:category/>
</cp:coreProperties>
</file>